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57" r:id="rId3"/>
    <p:sldId id="282" r:id="rId4"/>
    <p:sldId id="283" r:id="rId5"/>
    <p:sldId id="284" r:id="rId6"/>
    <p:sldId id="286" r:id="rId7"/>
    <p:sldId id="287" r:id="rId8"/>
    <p:sldId id="281" r:id="rId9"/>
    <p:sldId id="259" r:id="rId10"/>
    <p:sldId id="278" r:id="rId11"/>
    <p:sldId id="279" r:id="rId12"/>
    <p:sldId id="280" r:id="rId13"/>
    <p:sldId id="277" r:id="rId14"/>
    <p:sldId id="261" r:id="rId15"/>
    <p:sldId id="260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85" r:id="rId30"/>
    <p:sldId id="275" r:id="rId31"/>
    <p:sldId id="27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63B3BB-69BF-4958-958E-6A5258ADFA12}">
          <p14:sldIdLst>
            <p14:sldId id="256"/>
          </p14:sldIdLst>
        </p14:section>
        <p14:section name="Objective" id="{716EF17A-F1D6-468A-B699-3F5A2FE6537C}">
          <p14:sldIdLst>
            <p14:sldId id="257"/>
            <p14:sldId id="282"/>
            <p14:sldId id="283"/>
            <p14:sldId id="284"/>
            <p14:sldId id="286"/>
            <p14:sldId id="287"/>
            <p14:sldId id="281"/>
          </p14:sldIdLst>
        </p14:section>
        <p14:section name="Applications" id="{F04E0974-A6A0-4044-BA54-70FF5645D486}">
          <p14:sldIdLst>
            <p14:sldId id="259"/>
          </p14:sldIdLst>
        </p14:section>
        <p14:section name="Parameters" id="{3C9D7026-C782-4CF1-8A04-3FD3ED171095}">
          <p14:sldIdLst>
            <p14:sldId id="278"/>
            <p14:sldId id="279"/>
            <p14:sldId id="280"/>
            <p14:sldId id="277"/>
          </p14:sldIdLst>
        </p14:section>
        <p14:section name="MATLAB APP GUI" id="{47465A39-3E0E-44E7-B2A8-71285DEFCD0E}">
          <p14:sldIdLst>
            <p14:sldId id="261"/>
          </p14:sldIdLst>
        </p14:section>
        <p14:section name="DIPOLE ANTENNA" id="{AD9662F2-FC34-4271-8986-D7A79C662155}">
          <p14:sldIdLst>
            <p14:sldId id="260"/>
            <p14:sldId id="262"/>
            <p14:sldId id="263"/>
            <p14:sldId id="264"/>
            <p14:sldId id="265"/>
          </p14:sldIdLst>
        </p14:section>
        <p14:section name="CYLINDRICAL ANTENNA" id="{D6898EFE-650C-412A-BC0A-BD34DDFEB6A9}">
          <p14:sldIdLst>
            <p14:sldId id="266"/>
            <p14:sldId id="267"/>
            <p14:sldId id="268"/>
          </p14:sldIdLst>
        </p14:section>
        <p14:section name="DIPOLE VEE" id="{2B504E38-6561-40BF-84D2-9CE32DADB6A8}">
          <p14:sldIdLst>
            <p14:sldId id="269"/>
            <p14:sldId id="270"/>
            <p14:sldId id="271"/>
          </p14:sldIdLst>
        </p14:section>
        <p14:section name="RECTANGULAR LOOP" id="{40241607-CE53-4501-9208-AA74AD2AA670}">
          <p14:sldIdLst>
            <p14:sldId id="272"/>
            <p14:sldId id="273"/>
            <p14:sldId id="274"/>
            <p14:sldId id="285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>
      <p:cViewPr varScale="1">
        <p:scale>
          <a:sx n="66" d="100"/>
          <a:sy n="66" d="100"/>
        </p:scale>
        <p:origin x="74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08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946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238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378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319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837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812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21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13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2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18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380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32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57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45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0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3EEDD8-64FE-40E9-AEB7-842067ACD18E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D10DDA-14D9-4EE1-A155-07E69E10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97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EC43-8B89-3CB4-9A7F-5158A2233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3627" y="725550"/>
            <a:ext cx="8574622" cy="2616199"/>
          </a:xfrm>
        </p:spPr>
        <p:txBody>
          <a:bodyPr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DIPOLE ANTENNA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3A4567-A4B7-CEAD-E7D9-90BBA40C8237}"/>
              </a:ext>
            </a:extLst>
          </p:cNvPr>
          <p:cNvSpPr txBox="1"/>
          <p:nvPr/>
        </p:nvSpPr>
        <p:spPr>
          <a:xfrm>
            <a:off x="2673417" y="2229849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Radiation Pattern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90103-F383-45F8-2197-CEAAEE7F8A8B}"/>
              </a:ext>
            </a:extLst>
          </p:cNvPr>
          <p:cNvSpPr txBox="1"/>
          <p:nvPr/>
        </p:nvSpPr>
        <p:spPr>
          <a:xfrm>
            <a:off x="2673417" y="2927494"/>
            <a:ext cx="60976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Palatino Linotype" panose="02040502050505030304" pitchFamily="18" charset="0"/>
              </a:rPr>
              <a:t>The radiation pattern of an antenna is a plot of the far-field radiation properties of an antenna as a function of the spatial co-ordinates which are specified by the elevation angle (θ) and the azimuth angle (φ).</a:t>
            </a:r>
            <a:endParaRPr lang="en-IN" sz="2000" i="1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A71EE-C63D-7A25-3BC9-0680DDE90403}"/>
              </a:ext>
            </a:extLst>
          </p:cNvPr>
          <p:cNvSpPr txBox="1"/>
          <p:nvPr/>
        </p:nvSpPr>
        <p:spPr>
          <a:xfrm>
            <a:off x="3003082" y="837398"/>
            <a:ext cx="487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sz="3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Antenna parameters</a:t>
            </a:r>
            <a:endParaRPr lang="en-IN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3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0A3A7-ABC9-2E43-5DC8-6B96D5E9088C}"/>
              </a:ext>
            </a:extLst>
          </p:cNvPr>
          <p:cNvSpPr txBox="1"/>
          <p:nvPr/>
        </p:nvSpPr>
        <p:spPr>
          <a:xfrm>
            <a:off x="2592404" y="2828835"/>
            <a:ext cx="6840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Palatino Linotype" panose="02040502050505030304" pitchFamily="18" charset="0"/>
              </a:rPr>
              <a:t>The azimuth plane pattern is formed by slicing through the 3D Pattern in the horizontal plane, XY plane in this case</a:t>
            </a:r>
          </a:p>
          <a:p>
            <a:r>
              <a:rPr lang="en-US" sz="2000" i="1" dirty="0">
                <a:latin typeface="Palatino Linotype" panose="02040502050505030304" pitchFamily="18" charset="0"/>
              </a:rPr>
              <a:t>                                           OR</a:t>
            </a:r>
          </a:p>
          <a:p>
            <a:r>
              <a:rPr lang="en-US" sz="2000" i="1" dirty="0">
                <a:latin typeface="Palatino Linotype" panose="02040502050505030304" pitchFamily="18" charset="0"/>
              </a:rPr>
              <a:t>It refers to rotation of the whole antenna around a vertical axis.</a:t>
            </a:r>
            <a:endParaRPr lang="en-IN" i="1" dirty="0"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B344F-1C80-0F31-0C0C-593D8D3FE643}"/>
              </a:ext>
            </a:extLst>
          </p:cNvPr>
          <p:cNvSpPr txBox="1"/>
          <p:nvPr/>
        </p:nvSpPr>
        <p:spPr>
          <a:xfrm>
            <a:off x="2961651" y="1674797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Azimuth Pattern</a:t>
            </a:r>
            <a:endParaRPr lang="en-IN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392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E88BA5-E82A-92E9-159A-A7DBD1962E11}"/>
              </a:ext>
            </a:extLst>
          </p:cNvPr>
          <p:cNvSpPr txBox="1"/>
          <p:nvPr/>
        </p:nvSpPr>
        <p:spPr>
          <a:xfrm>
            <a:off x="4188585" y="1266268"/>
            <a:ext cx="3606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Half Power Beam Width</a:t>
            </a:r>
            <a:endParaRPr lang="en-IN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21B4D-B351-4A09-314A-5E63F376DBB8}"/>
              </a:ext>
            </a:extLst>
          </p:cNvPr>
          <p:cNvSpPr txBox="1"/>
          <p:nvPr/>
        </p:nvSpPr>
        <p:spPr>
          <a:xfrm>
            <a:off x="2301946" y="2310063"/>
            <a:ext cx="9445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Palatino Linotype" panose="02040502050505030304" pitchFamily="18" charset="0"/>
              </a:rPr>
              <a:t>It is an angular width (in degrees) , measured on the major lobe of an antenna </a:t>
            </a:r>
          </a:p>
          <a:p>
            <a:r>
              <a:rPr lang="en-US" sz="2000" i="1" dirty="0">
                <a:latin typeface="Palatino Linotype" panose="02040502050505030304" pitchFamily="18" charset="0"/>
              </a:rPr>
              <a:t>Radiation pattern at half power points </a:t>
            </a:r>
            <a:r>
              <a:rPr lang="en-US" sz="2000" i="1" dirty="0" err="1">
                <a:latin typeface="Palatino Linotype" panose="02040502050505030304" pitchFamily="18" charset="0"/>
              </a:rPr>
              <a:t>i.e</a:t>
            </a:r>
            <a:r>
              <a:rPr lang="en-US" sz="2000" i="1" dirty="0">
                <a:latin typeface="Palatino Linotype" panose="02040502050505030304" pitchFamily="18" charset="0"/>
              </a:rPr>
              <a:t> the points at which the signal power is half of its</a:t>
            </a:r>
          </a:p>
          <a:p>
            <a:r>
              <a:rPr lang="en-US" sz="2000" i="1" dirty="0">
                <a:latin typeface="Palatino Linotype" panose="02040502050505030304" pitchFamily="18" charset="0"/>
              </a:rPr>
              <a:t>Peak value.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73DB-04AB-CB13-220C-972E826A1250}"/>
              </a:ext>
            </a:extLst>
          </p:cNvPr>
          <p:cNvSpPr txBox="1"/>
          <p:nvPr/>
        </p:nvSpPr>
        <p:spPr>
          <a:xfrm>
            <a:off x="4283707" y="4013735"/>
            <a:ext cx="330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First Null Beam Width</a:t>
            </a:r>
            <a:endParaRPr lang="en-IN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521E2-9211-6B3A-36E9-3C9A049D5882}"/>
              </a:ext>
            </a:extLst>
          </p:cNvPr>
          <p:cNvSpPr txBox="1"/>
          <p:nvPr/>
        </p:nvSpPr>
        <p:spPr>
          <a:xfrm>
            <a:off x="2244659" y="4945401"/>
            <a:ext cx="9007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Palatino Linotype" panose="02040502050505030304" pitchFamily="18" charset="0"/>
              </a:rPr>
              <a:t>It is the angular separation between the first nulls of the radiation pattern on either </a:t>
            </a:r>
          </a:p>
          <a:p>
            <a:r>
              <a:rPr lang="en-US" sz="2000" i="1" dirty="0">
                <a:latin typeface="Palatino Linotype" panose="02040502050505030304" pitchFamily="18" charset="0"/>
              </a:rPr>
              <a:t>Side of the main beam formed by the array. </a:t>
            </a:r>
            <a:endParaRPr lang="en-IN" sz="2000" i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4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FFBC8-2745-BB83-FFE4-9FC0E6A244B0}"/>
              </a:ext>
            </a:extLst>
          </p:cNvPr>
          <p:cNvSpPr txBox="1"/>
          <p:nvPr/>
        </p:nvSpPr>
        <p:spPr>
          <a:xfrm>
            <a:off x="1839707" y="1332363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What is a Cylindrical Antenna?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FC407-8BEC-274D-62AB-234442B196CC}"/>
              </a:ext>
            </a:extLst>
          </p:cNvPr>
          <p:cNvSpPr txBox="1"/>
          <p:nvPr/>
        </p:nvSpPr>
        <p:spPr>
          <a:xfrm>
            <a:off x="1778267" y="1925648"/>
            <a:ext cx="8620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Palatino Linotype" panose="02040502050505030304" pitchFamily="18" charset="0"/>
              </a:rPr>
              <a:t>The </a:t>
            </a:r>
            <a:r>
              <a:rPr lang="en-US" sz="2000" i="1" dirty="0" err="1">
                <a:latin typeface="Palatino Linotype" panose="02040502050505030304" pitchFamily="18" charset="0"/>
              </a:rPr>
              <a:t>dipoleCylindrical</a:t>
            </a:r>
            <a:r>
              <a:rPr lang="en-US" sz="2000" i="1" dirty="0">
                <a:latin typeface="Palatino Linotype" panose="02040502050505030304" pitchFamily="18" charset="0"/>
              </a:rPr>
              <a:t> object creates a cylindrical dipole antenna. The length of the cylindrical dipole corresponds to half of the wavelength at the operating frequency.</a:t>
            </a:r>
          </a:p>
          <a:p>
            <a:r>
              <a:rPr lang="en-US" sz="2000" i="1" dirty="0">
                <a:latin typeface="Palatino Linotype" panose="02040502050505030304" pitchFamily="18" charset="0"/>
              </a:rPr>
              <a:t>These antennas are used in wireless communications due to their simple design.</a:t>
            </a:r>
            <a:endParaRPr lang="en-IN" sz="2000" i="1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60F1D-CB20-3770-468E-08775F42E756}"/>
              </a:ext>
            </a:extLst>
          </p:cNvPr>
          <p:cNvSpPr txBox="1"/>
          <p:nvPr/>
        </p:nvSpPr>
        <p:spPr>
          <a:xfrm>
            <a:off x="1839707" y="3681258"/>
            <a:ext cx="5069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What is Rectangular loop antenna?</a:t>
            </a:r>
            <a:endParaRPr lang="en-IN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6AC6F-876C-DD56-96AC-CAEFE79D5582}"/>
              </a:ext>
            </a:extLst>
          </p:cNvPr>
          <p:cNvSpPr txBox="1"/>
          <p:nvPr/>
        </p:nvSpPr>
        <p:spPr>
          <a:xfrm>
            <a:off x="1778267" y="4334196"/>
            <a:ext cx="7613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Palatino Linotype" panose="02040502050505030304" pitchFamily="18" charset="0"/>
              </a:rPr>
              <a:t>The antenna design consists of a rectangular loop and twin U-shaped </a:t>
            </a:r>
          </a:p>
          <a:p>
            <a:r>
              <a:rPr lang="en-US" sz="2000" i="1" dirty="0">
                <a:latin typeface="Palatino Linotype" panose="02040502050505030304" pitchFamily="18" charset="0"/>
              </a:rPr>
              <a:t>patches composed of lossy copper .They are used as Electromagnetic field</a:t>
            </a:r>
          </a:p>
          <a:p>
            <a:r>
              <a:rPr lang="en-US" sz="2000" i="1" dirty="0">
                <a:latin typeface="Palatino Linotype" panose="02040502050505030304" pitchFamily="18" charset="0"/>
              </a:rPr>
              <a:t>Probes in the microwave bands.</a:t>
            </a:r>
            <a:endParaRPr lang="en-IN" sz="2000" i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54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85E96D-4E83-CA39-0701-E10B026AC8D9}"/>
              </a:ext>
            </a:extLst>
          </p:cNvPr>
          <p:cNvSpPr txBox="1"/>
          <p:nvPr/>
        </p:nvSpPr>
        <p:spPr>
          <a:xfrm>
            <a:off x="3898231" y="490887"/>
            <a:ext cx="45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MATLAB</a:t>
            </a:r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 </a:t>
            </a:r>
            <a:r>
              <a:rPr lang="en-IN" sz="3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APP</a:t>
            </a:r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 </a:t>
            </a:r>
            <a:r>
              <a:rPr lang="en-IN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GUI</a:t>
            </a:r>
            <a:endParaRPr lang="en-IN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0C16B7-5768-4329-26C4-5B4EE368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45" y="1346736"/>
            <a:ext cx="6982702" cy="517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45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63EA-9E94-05A2-2657-99623891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299" y="1302399"/>
            <a:ext cx="9308461" cy="998621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DIPOLE ANTENNA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5F5E1-A62B-6D79-D9BE-C81EB5270F1B}"/>
              </a:ext>
            </a:extLst>
          </p:cNvPr>
          <p:cNvSpPr txBox="1"/>
          <p:nvPr/>
        </p:nvSpPr>
        <p:spPr>
          <a:xfrm>
            <a:off x="3194800" y="594513"/>
            <a:ext cx="5646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GRAPHS AND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77792-B063-C2D3-EB74-D93286D5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84" y="2194560"/>
            <a:ext cx="5902710" cy="442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945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1AF38-F80F-31E0-73A4-CF855785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89" y="428625"/>
            <a:ext cx="8001000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592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5718D8-F8C4-ABE4-30AE-0FEC2A2E2C40}"/>
              </a:ext>
            </a:extLst>
          </p:cNvPr>
          <p:cNvSpPr txBox="1"/>
          <p:nvPr/>
        </p:nvSpPr>
        <p:spPr>
          <a:xfrm>
            <a:off x="2906829" y="3719657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Radiation pattern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0D517-CC85-1C48-CDCD-5FCDD4E10A86}"/>
              </a:ext>
            </a:extLst>
          </p:cNvPr>
          <p:cNvSpPr txBox="1"/>
          <p:nvPr/>
        </p:nvSpPr>
        <p:spPr>
          <a:xfrm>
            <a:off x="8306602" y="5919538"/>
            <a:ext cx="2085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Azimuth pattern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39386-D88A-4D8B-A532-8E253ADA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43" y="159120"/>
            <a:ext cx="4484972" cy="3363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6B3D29-6FC8-8BCE-1DB3-772EFA4C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71" y="2493248"/>
            <a:ext cx="4337384" cy="325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06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33D85-39FB-47A9-A532-DDABE0FF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03" y="315227"/>
            <a:ext cx="4151697" cy="311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24C47-03D4-74F7-A41D-01772A5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75" y="2781701"/>
            <a:ext cx="4311717" cy="323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8B03DD-05AB-3E6A-F80A-9214E5A1ABEF}"/>
              </a:ext>
            </a:extLst>
          </p:cNvPr>
          <p:cNvSpPr txBox="1"/>
          <p:nvPr/>
        </p:nvSpPr>
        <p:spPr>
          <a:xfrm>
            <a:off x="3205213" y="3628724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E &amp; H Fields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D97A8-DF25-0659-44DD-ED0A333E99E9}"/>
              </a:ext>
            </a:extLst>
          </p:cNvPr>
          <p:cNvSpPr txBox="1"/>
          <p:nvPr/>
        </p:nvSpPr>
        <p:spPr>
          <a:xfrm>
            <a:off x="7998592" y="6246795"/>
            <a:ext cx="2139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Elevation pattern</a:t>
            </a:r>
          </a:p>
        </p:txBody>
      </p:sp>
    </p:spTree>
    <p:extLst>
      <p:ext uri="{BB962C8B-B14F-4D97-AF65-F5344CB8AC3E}">
        <p14:creationId xmlns:p14="http://schemas.microsoft.com/office/powerpoint/2010/main" val="1369135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AB51F-E37C-A611-A826-7E1081BB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428625"/>
            <a:ext cx="4170546" cy="312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5CF2C4-5602-36DC-EF21-EC0B3831B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662" y="2829828"/>
            <a:ext cx="4170545" cy="3127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C1A0A-37D2-B7E2-31FE-52714E81B67C}"/>
              </a:ext>
            </a:extLst>
          </p:cNvPr>
          <p:cNvSpPr txBox="1"/>
          <p:nvPr/>
        </p:nvSpPr>
        <p:spPr>
          <a:xfrm>
            <a:off x="3697307" y="372016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HPBW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A5DDD-217A-4768-F427-650A92B96664}"/>
              </a:ext>
            </a:extLst>
          </p:cNvPr>
          <p:cNvSpPr txBox="1"/>
          <p:nvPr/>
        </p:nvSpPr>
        <p:spPr>
          <a:xfrm>
            <a:off x="9182501" y="6189044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VSWR</a:t>
            </a:r>
          </a:p>
        </p:txBody>
      </p:sp>
    </p:spTree>
    <p:extLst>
      <p:ext uri="{BB962C8B-B14F-4D97-AF65-F5344CB8AC3E}">
        <p14:creationId xmlns:p14="http://schemas.microsoft.com/office/powerpoint/2010/main" val="77386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E00F-454A-B4D4-D154-C5F25DE1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0"/>
            <a:ext cx="10018712" cy="2727325"/>
          </a:xfrm>
        </p:spPr>
        <p:txBody>
          <a:bodyPr>
            <a:normAutofit/>
          </a:bodyPr>
          <a:lstStyle/>
          <a:p>
            <a:pPr algn="l"/>
            <a:r>
              <a:rPr lang="en-US" sz="31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haroni" panose="02010803020104030203" pitchFamily="2" charset="-79"/>
              </a:rPr>
              <a:t>Objective : To design a finite length dipole antenna.</a:t>
            </a:r>
            <a:endParaRPr lang="en-IN" sz="31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cs typeface="Aharoni" panose="02010803020104030203" pitchFamily="2" charset="-79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A854A-222E-7AB2-4D23-CC5389CCBE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9931" y="1889125"/>
            <a:ext cx="10018713" cy="83820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1" i="0" dirty="0">
                <a:effectLst/>
                <a:latin typeface="palatino linotype" panose="02040502050505030304" pitchFamily="18" charset="0"/>
              </a:rPr>
              <a:t>  </a:t>
            </a:r>
            <a:r>
              <a:rPr lang="en-US" b="1" i="1" dirty="0">
                <a:effectLst/>
                <a:latin typeface="palatino linotype" panose="02040502050505030304" pitchFamily="18" charset="0"/>
              </a:rPr>
              <a:t>What is a Antenna?</a:t>
            </a:r>
            <a:endParaRPr lang="en-US" sz="2400" b="1" i="1" dirty="0">
              <a:effectLst/>
              <a:latin typeface="palatino linotype" panose="0204050205050503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2A8F6-D974-1DEF-46F9-519559D04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1" y="2727325"/>
            <a:ext cx="10018713" cy="2261938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2000" i="1" dirty="0">
                <a:latin typeface="palatino linotype" panose="02040502050505030304" pitchFamily="18" charset="0"/>
              </a:rPr>
              <a:t>Antenna is a transducer that converts radio signal into voltage at receiver and voltage into radio signal at transmitter.</a:t>
            </a:r>
          </a:p>
          <a:p>
            <a:pPr>
              <a:lnSpc>
                <a:spcPct val="160000"/>
              </a:lnSpc>
            </a:pPr>
            <a:r>
              <a:rPr lang="en-IN" sz="2000" i="1" dirty="0">
                <a:latin typeface="Palatino Linotype" panose="02040502050505030304" pitchFamily="18" charset="0"/>
              </a:rPr>
              <a:t>Let’s Understand the working of antenna.</a:t>
            </a:r>
          </a:p>
        </p:txBody>
      </p:sp>
    </p:spTree>
    <p:extLst>
      <p:ext uri="{BB962C8B-B14F-4D97-AF65-F5344CB8AC3E}">
        <p14:creationId xmlns:p14="http://schemas.microsoft.com/office/powerpoint/2010/main" val="419490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52C3F3-092E-8635-2E11-630000CE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90" y="1270533"/>
            <a:ext cx="7201486" cy="541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163B0-8CCE-9347-301B-B20E21078E65}"/>
              </a:ext>
            </a:extLst>
          </p:cNvPr>
          <p:cNvSpPr txBox="1"/>
          <p:nvPr/>
        </p:nvSpPr>
        <p:spPr>
          <a:xfrm>
            <a:off x="3763478" y="423512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CYLINDRICAL ANTENNA</a:t>
            </a:r>
          </a:p>
        </p:txBody>
      </p:sp>
    </p:spTree>
    <p:extLst>
      <p:ext uri="{BB962C8B-B14F-4D97-AF65-F5344CB8AC3E}">
        <p14:creationId xmlns:p14="http://schemas.microsoft.com/office/powerpoint/2010/main" val="2288432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2015F-7D63-6656-2C6D-4F405333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392" y="428625"/>
            <a:ext cx="8001000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669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27A8C-4AEC-8802-163B-F2E0CD23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68" y="190401"/>
            <a:ext cx="4083917" cy="30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3B0D0-4085-9DD9-D2DF-4F1BBD72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26" y="190401"/>
            <a:ext cx="4083917" cy="30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C2894-8237-BB2E-E128-8451779F1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28" y="3604662"/>
            <a:ext cx="4083919" cy="3062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1556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99A29-9F42-193F-B807-1B24722F0BE7}"/>
              </a:ext>
            </a:extLst>
          </p:cNvPr>
          <p:cNvSpPr txBox="1"/>
          <p:nvPr/>
        </p:nvSpPr>
        <p:spPr>
          <a:xfrm>
            <a:off x="4154296" y="375386"/>
            <a:ext cx="3118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DIPOLE VEE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052D6-F332-A24F-CA3B-0F87A182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04" y="1219890"/>
            <a:ext cx="7007192" cy="526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86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32D9FD-ACD7-761D-3303-F335FB81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10" y="647449"/>
            <a:ext cx="7417468" cy="5563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456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56392-2ED2-87C7-6FDC-9DDF6BC28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71" y="305903"/>
            <a:ext cx="4022961" cy="3017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2088E-83CB-88AD-1000-C5146A265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69" y="305903"/>
            <a:ext cx="4022962" cy="3017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1AFA2-D7A7-EE38-9D81-4A43286B3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99" y="3623909"/>
            <a:ext cx="4164130" cy="3123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445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C250C0-C022-FC8C-9072-2BA7D1D89FA7}"/>
              </a:ext>
            </a:extLst>
          </p:cNvPr>
          <p:cNvSpPr txBox="1"/>
          <p:nvPr/>
        </p:nvSpPr>
        <p:spPr>
          <a:xfrm>
            <a:off x="4109988" y="510139"/>
            <a:ext cx="5013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RECTANGULAR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1F4B4-56BF-51E4-AA67-4EE55958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597" y="1241659"/>
            <a:ext cx="6968618" cy="5248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5824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52070-2817-2658-B547-F5D755D25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13" y="505627"/>
            <a:ext cx="8001000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36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32170-5961-1104-D381-BCDEC9E6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428625"/>
            <a:ext cx="3689283" cy="2766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93FF5-3550-CECC-41C2-24F7D2F8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26" y="428625"/>
            <a:ext cx="3689283" cy="2766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E1D85-CE71-BDF2-4FF2-85D8AEFD2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811604"/>
            <a:ext cx="3689284" cy="276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2E3A-4103-3082-5BCF-FA9C9E3D0837}"/>
              </a:ext>
            </a:extLst>
          </p:cNvPr>
          <p:cNvSpPr txBox="1"/>
          <p:nvPr/>
        </p:nvSpPr>
        <p:spPr>
          <a:xfrm>
            <a:off x="4159412" y="2598003"/>
            <a:ext cx="3873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Palatino Linotype" panose="02040502050505030304" pitchFamily="18" charset="0"/>
              </a:rPr>
              <a:t>Lets Simulate</a:t>
            </a:r>
            <a:endParaRPr lang="en-IN" sz="48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FFA29-DE85-57F4-06C0-7DD7FB63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63" y="231006"/>
            <a:ext cx="4765558" cy="266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5FF09-8F24-AED4-021D-EE8D9F5A3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79" y="3145057"/>
            <a:ext cx="2883683" cy="3226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D7C0D-1D13-CE54-036D-59A21BA27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67" y="3160697"/>
            <a:ext cx="2731088" cy="3226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BDAD1-6133-2194-59F9-9545ABCDA1FB}"/>
              </a:ext>
            </a:extLst>
          </p:cNvPr>
          <p:cNvSpPr txBox="1"/>
          <p:nvPr/>
        </p:nvSpPr>
        <p:spPr>
          <a:xfrm>
            <a:off x="3398509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t=T/8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CD2BD-B4A8-86CF-4B47-AEAA659104C1}"/>
              </a:ext>
            </a:extLst>
          </p:cNvPr>
          <p:cNvSpPr txBox="1"/>
          <p:nvPr/>
        </p:nvSpPr>
        <p:spPr>
          <a:xfrm>
            <a:off x="8547234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t=T/4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1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9E3A1A-2266-E97B-ED3B-280D5D60261C}"/>
              </a:ext>
            </a:extLst>
          </p:cNvPr>
          <p:cNvSpPr txBox="1"/>
          <p:nvPr/>
        </p:nvSpPr>
        <p:spPr>
          <a:xfrm>
            <a:off x="1347536" y="2136808"/>
            <a:ext cx="10510788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IN" sz="4400" b="1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no straight lines in Physics.</a:t>
            </a:r>
            <a:endParaRPr lang="en-IN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E06C9-A1BA-88D2-A2E9-8B28AE19C7B8}"/>
              </a:ext>
            </a:extLst>
          </p:cNvPr>
          <p:cNvSpPr txBox="1"/>
          <p:nvPr/>
        </p:nvSpPr>
        <p:spPr>
          <a:xfrm>
            <a:off x="8595360" y="3429000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-R Buckminster Fuller</a:t>
            </a:r>
            <a:endParaRPr lang="en-IN" sz="20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2A2AA-1348-6095-4B10-E6E84783D565}"/>
              </a:ext>
            </a:extLst>
          </p:cNvPr>
          <p:cNvSpPr txBox="1"/>
          <p:nvPr/>
        </p:nvSpPr>
        <p:spPr>
          <a:xfrm>
            <a:off x="6371925" y="2502569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Thanks and regards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8227A-F3A7-D78C-0075-EACA2C7AA557}"/>
              </a:ext>
            </a:extLst>
          </p:cNvPr>
          <p:cNvSpPr txBox="1"/>
          <p:nvPr/>
        </p:nvSpPr>
        <p:spPr>
          <a:xfrm>
            <a:off x="6371925" y="3428999"/>
            <a:ext cx="4812632" cy="235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Bellamkonda Jai </a:t>
            </a:r>
            <a:r>
              <a:rPr lang="en-I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Abhiram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Yelagandula Rohan Sai</a:t>
            </a:r>
          </a:p>
          <a:p>
            <a:pPr>
              <a:lnSpc>
                <a:spcPct val="150000"/>
              </a:lnSpc>
            </a:pPr>
            <a:r>
              <a:rPr lang="en-I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Vankudoth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 Prashanth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Bellamkonda </a:t>
            </a:r>
            <a:r>
              <a:rPr lang="en-I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Avinash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Bhamidipati</a:t>
            </a: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 S V </a:t>
            </a:r>
            <a:r>
              <a:rPr lang="en-I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Shashanka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9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B1C4D-EB14-9412-5E97-E6BDB262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44" y="1072741"/>
            <a:ext cx="6217688" cy="513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3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D5A84C-F8AA-650E-F244-0E1975F2B889}"/>
              </a:ext>
            </a:extLst>
          </p:cNvPr>
          <p:cNvSpPr txBox="1"/>
          <p:nvPr/>
        </p:nvSpPr>
        <p:spPr>
          <a:xfrm>
            <a:off x="1540041" y="2598003"/>
            <a:ext cx="10017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How to practically realize it ………</a:t>
            </a:r>
            <a:endParaRPr lang="en-IN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9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9EEFE-CD88-8252-9836-5766B2CC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848" y="662426"/>
            <a:ext cx="8498438" cy="5411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95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72CF0-FFA5-6134-262B-4036924C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97" y="194060"/>
            <a:ext cx="5289833" cy="290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D1F6E-31A8-4039-C9CD-D6E2DD25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64" y="3429000"/>
            <a:ext cx="5877827" cy="302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841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6049DB-73A7-F8D5-3495-8D0CB6DC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53" y="900552"/>
            <a:ext cx="6488093" cy="50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12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67B386-94F3-3119-5D6F-673DDBE81152}"/>
              </a:ext>
            </a:extLst>
          </p:cNvPr>
          <p:cNvSpPr/>
          <p:nvPr/>
        </p:nvSpPr>
        <p:spPr>
          <a:xfrm>
            <a:off x="4442860" y="158812"/>
            <a:ext cx="3436219" cy="1212783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Applications</a:t>
            </a:r>
            <a:endParaRPr lang="en-IN" sz="2800" b="1" i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303F60-A3CE-34CF-4661-FF01D38B14DC}"/>
              </a:ext>
            </a:extLst>
          </p:cNvPr>
          <p:cNvCxnSpPr>
            <a:cxnSpLocks/>
            <a:stCxn id="2" idx="4"/>
            <a:endCxn id="40" idx="0"/>
          </p:cNvCxnSpPr>
          <p:nvPr/>
        </p:nvCxnSpPr>
        <p:spPr>
          <a:xfrm>
            <a:off x="6160970" y="1371595"/>
            <a:ext cx="0" cy="534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E8CCAA-7730-65F3-2B32-98847A48D998}"/>
              </a:ext>
            </a:extLst>
          </p:cNvPr>
          <p:cNvCxnSpPr>
            <a:cxnSpLocks/>
            <a:stCxn id="2" idx="4"/>
            <a:endCxn id="40" idx="0"/>
          </p:cNvCxnSpPr>
          <p:nvPr/>
        </p:nvCxnSpPr>
        <p:spPr>
          <a:xfrm>
            <a:off x="6160970" y="1371595"/>
            <a:ext cx="0" cy="53420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BB6E56-4E39-1D4F-ABCD-5F128298994A}"/>
              </a:ext>
            </a:extLst>
          </p:cNvPr>
          <p:cNvCxnSpPr>
            <a:cxnSpLocks/>
          </p:cNvCxnSpPr>
          <p:nvPr/>
        </p:nvCxnSpPr>
        <p:spPr>
          <a:xfrm flipH="1">
            <a:off x="1934678" y="1578543"/>
            <a:ext cx="878786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FA2917-59F9-1C27-CDDB-C3860EB121F8}"/>
              </a:ext>
            </a:extLst>
          </p:cNvPr>
          <p:cNvCxnSpPr/>
          <p:nvPr/>
        </p:nvCxnSpPr>
        <p:spPr>
          <a:xfrm>
            <a:off x="1925053" y="1578543"/>
            <a:ext cx="0" cy="3176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C5D041-B223-61E3-75C0-12E561EF8F52}"/>
              </a:ext>
            </a:extLst>
          </p:cNvPr>
          <p:cNvCxnSpPr>
            <a:cxnSpLocks/>
          </p:cNvCxnSpPr>
          <p:nvPr/>
        </p:nvCxnSpPr>
        <p:spPr>
          <a:xfrm>
            <a:off x="10722543" y="1592981"/>
            <a:ext cx="0" cy="30319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10C208E-05A2-875F-AFAB-1C990F70C9C7}"/>
              </a:ext>
            </a:extLst>
          </p:cNvPr>
          <p:cNvSpPr/>
          <p:nvPr/>
        </p:nvSpPr>
        <p:spPr>
          <a:xfrm>
            <a:off x="1455018" y="1915431"/>
            <a:ext cx="2531444" cy="4716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Data Transfer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ABEB8A6-B8DE-3496-E262-2663FA7448AA}"/>
              </a:ext>
            </a:extLst>
          </p:cNvPr>
          <p:cNvSpPr/>
          <p:nvPr/>
        </p:nvSpPr>
        <p:spPr>
          <a:xfrm>
            <a:off x="4507832" y="1905802"/>
            <a:ext cx="3306275" cy="4716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Diagnosis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D5D252-3EBF-8BE5-792E-FB86E76F763A}"/>
              </a:ext>
            </a:extLst>
          </p:cNvPr>
          <p:cNvSpPr/>
          <p:nvPr/>
        </p:nvSpPr>
        <p:spPr>
          <a:xfrm>
            <a:off x="8335477" y="1927499"/>
            <a:ext cx="2884373" cy="481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Treatment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EF72440-3843-60F3-CA54-3C63E5634CC9}"/>
              </a:ext>
            </a:extLst>
          </p:cNvPr>
          <p:cNvCxnSpPr>
            <a:cxnSpLocks/>
          </p:cNvCxnSpPr>
          <p:nvPr/>
        </p:nvCxnSpPr>
        <p:spPr>
          <a:xfrm>
            <a:off x="1934678" y="2387042"/>
            <a:ext cx="0" cy="344586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D6ACD5-F8D3-34F5-DDF5-193DDEB3AF0D}"/>
              </a:ext>
            </a:extLst>
          </p:cNvPr>
          <p:cNvCxnSpPr>
            <a:cxnSpLocks/>
          </p:cNvCxnSpPr>
          <p:nvPr/>
        </p:nvCxnSpPr>
        <p:spPr>
          <a:xfrm>
            <a:off x="10970392" y="2408739"/>
            <a:ext cx="0" cy="6665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2AE047D-48DA-A625-8EDF-985C97AD9F3B}"/>
              </a:ext>
            </a:extLst>
          </p:cNvPr>
          <p:cNvCxnSpPr/>
          <p:nvPr/>
        </p:nvCxnSpPr>
        <p:spPr>
          <a:xfrm>
            <a:off x="1934678" y="3128211"/>
            <a:ext cx="17325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D358F21-79F8-86C9-9806-56963EEE168C}"/>
              </a:ext>
            </a:extLst>
          </p:cNvPr>
          <p:cNvCxnSpPr>
            <a:cxnSpLocks/>
          </p:cNvCxnSpPr>
          <p:nvPr/>
        </p:nvCxnSpPr>
        <p:spPr>
          <a:xfrm>
            <a:off x="5029202" y="2377429"/>
            <a:ext cx="6417" cy="210314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5394AF9-2B85-3A1A-953B-3FB971CD79DF}"/>
              </a:ext>
            </a:extLst>
          </p:cNvPr>
          <p:cNvCxnSpPr/>
          <p:nvPr/>
        </p:nvCxnSpPr>
        <p:spPr>
          <a:xfrm>
            <a:off x="1915426" y="5832907"/>
            <a:ext cx="18288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25B176C-0BAB-31D9-DA5B-D3136A7B7202}"/>
              </a:ext>
            </a:extLst>
          </p:cNvPr>
          <p:cNvCxnSpPr/>
          <p:nvPr/>
        </p:nvCxnSpPr>
        <p:spPr>
          <a:xfrm>
            <a:off x="1934678" y="4389120"/>
            <a:ext cx="17325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98FFD8E-967B-FED7-EF0F-BCA245C012A8}"/>
              </a:ext>
            </a:extLst>
          </p:cNvPr>
          <p:cNvSpPr/>
          <p:nvPr/>
        </p:nvSpPr>
        <p:spPr>
          <a:xfrm>
            <a:off x="2107933" y="2877959"/>
            <a:ext cx="2723952" cy="4716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chemeClr val="tx1"/>
                </a:solidFill>
                <a:latin typeface="Palatino Linotype" panose="02040502050505030304" pitchFamily="18" charset="0"/>
              </a:rPr>
              <a:t>Ingestible antennas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C0B8D79-BC04-5DEE-CD7F-8B9D2B9B9824}"/>
              </a:ext>
            </a:extLst>
          </p:cNvPr>
          <p:cNvSpPr/>
          <p:nvPr/>
        </p:nvSpPr>
        <p:spPr>
          <a:xfrm>
            <a:off x="2098306" y="4162926"/>
            <a:ext cx="2723952" cy="52938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chemeClr val="tx1"/>
                </a:solidFill>
                <a:latin typeface="Palatino Linotype" panose="02040502050505030304" pitchFamily="18" charset="0"/>
              </a:rPr>
              <a:t>On body wearable antennas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A6CB434-6F04-2A37-B68D-3C718CAB202F}"/>
              </a:ext>
            </a:extLst>
          </p:cNvPr>
          <p:cNvSpPr/>
          <p:nvPr/>
        </p:nvSpPr>
        <p:spPr>
          <a:xfrm>
            <a:off x="2098306" y="5601901"/>
            <a:ext cx="2723952" cy="42351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chemeClr val="tx1"/>
                </a:solidFill>
                <a:latin typeface="Palatino Linotype" panose="02040502050505030304" pitchFamily="18" charset="0"/>
              </a:rPr>
              <a:t>Implantable antennas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94164D-885E-0AA4-C271-8A15DE0DE6A0}"/>
              </a:ext>
            </a:extLst>
          </p:cNvPr>
          <p:cNvCxnSpPr/>
          <p:nvPr/>
        </p:nvCxnSpPr>
        <p:spPr>
          <a:xfrm>
            <a:off x="5034013" y="3128211"/>
            <a:ext cx="20213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736733E-E7AE-2E98-6347-BFA935FF5ECE}"/>
              </a:ext>
            </a:extLst>
          </p:cNvPr>
          <p:cNvCxnSpPr/>
          <p:nvPr/>
        </p:nvCxnSpPr>
        <p:spPr>
          <a:xfrm>
            <a:off x="5034013" y="4480571"/>
            <a:ext cx="19571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8945E0-484C-F2F4-3495-8B7000D0CA0A}"/>
              </a:ext>
            </a:extLst>
          </p:cNvPr>
          <p:cNvSpPr/>
          <p:nvPr/>
        </p:nvSpPr>
        <p:spPr>
          <a:xfrm>
            <a:off x="5229726" y="2877959"/>
            <a:ext cx="2584379" cy="44757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chemeClr val="tx1"/>
                </a:solidFill>
                <a:latin typeface="Palatino Linotype" panose="02040502050505030304" pitchFamily="18" charset="0"/>
              </a:rPr>
              <a:t>Antennas for MRI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768FF2-6A9D-C535-C1BA-0A3E1C82F113}"/>
              </a:ext>
            </a:extLst>
          </p:cNvPr>
          <p:cNvSpPr/>
          <p:nvPr/>
        </p:nvSpPr>
        <p:spPr>
          <a:xfrm>
            <a:off x="5242563" y="4001714"/>
            <a:ext cx="2577962" cy="95771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chemeClr val="tx1"/>
                </a:solidFill>
                <a:latin typeface="Palatino Linotype" panose="02040502050505030304" pitchFamily="18" charset="0"/>
              </a:rPr>
              <a:t>Antennas for microwave imaging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65B129-93E0-86F0-01CE-FDD9F0E64F1D}"/>
              </a:ext>
            </a:extLst>
          </p:cNvPr>
          <p:cNvSpPr/>
          <p:nvPr/>
        </p:nvSpPr>
        <p:spPr>
          <a:xfrm>
            <a:off x="8268908" y="2791327"/>
            <a:ext cx="2480103" cy="56787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chemeClr val="tx1"/>
                </a:solidFill>
                <a:latin typeface="Palatino Linotype" panose="02040502050505030304" pitchFamily="18" charset="0"/>
              </a:rPr>
              <a:t>Antennas for thermal ablation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A7724A6-2E74-2326-2E8C-8A93775E32D8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10749011" y="3075263"/>
            <a:ext cx="2213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00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414</TotalTime>
  <Words>383</Words>
  <Application>Microsoft Office PowerPoint</Application>
  <PresentationFormat>Widescreen</PresentationFormat>
  <Paragraphs>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Castellar</vt:lpstr>
      <vt:lpstr>Corbel</vt:lpstr>
      <vt:lpstr>palatino linotype</vt:lpstr>
      <vt:lpstr>palatino linotype</vt:lpstr>
      <vt:lpstr>Wingdings</vt:lpstr>
      <vt:lpstr>Parallax</vt:lpstr>
      <vt:lpstr>DIPOLE ANTENNA</vt:lpstr>
      <vt:lpstr>Objective : To design a finite length dipole antenna.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DIPOLE ANTENNA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DIPOLE ANTENNA</dc:title>
  <dc:creator>Rohan Sai Yelagandula</dc:creator>
  <cp:lastModifiedBy>avinashbellamkondaet@gmail.com</cp:lastModifiedBy>
  <cp:revision>21</cp:revision>
  <dcterms:created xsi:type="dcterms:W3CDTF">2022-11-17T13:59:26Z</dcterms:created>
  <dcterms:modified xsi:type="dcterms:W3CDTF">2022-11-19T05:55:59Z</dcterms:modified>
</cp:coreProperties>
</file>